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1" r:id="rId6"/>
    <p:sldId id="260" r:id="rId7"/>
    <p:sldId id="259" r:id="rId8"/>
    <p:sldId id="265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086600" cy="14700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2946400"/>
            <a:ext cx="4432300" cy="1752600"/>
          </a:xfrm>
        </p:spPr>
        <p:txBody>
          <a:bodyPr anchor="ctr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521824"/>
            <a:ext cx="2133600" cy="259976"/>
          </a:xfrm>
        </p:spPr>
        <p:txBody>
          <a:bodyPr/>
          <a:lstStyle>
            <a:lvl1pPr algn="r"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824"/>
            <a:ext cx="2895600" cy="259976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293224"/>
            <a:ext cx="609600" cy="259976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685798" y="0"/>
            <a:ext cx="8001004" cy="7950200"/>
            <a:chOff x="685798" y="0"/>
            <a:chExt cx="8001004" cy="7950200"/>
          </a:xfrm>
        </p:grpSpPr>
        <p:sp>
          <p:nvSpPr>
            <p:cNvPr id="8" name="Pie 7"/>
            <p:cNvSpPr/>
            <p:nvPr/>
          </p:nvSpPr>
          <p:spPr>
            <a:xfrm flipH="1" flipV="1">
              <a:off x="1257300" y="5778500"/>
              <a:ext cx="2171700" cy="2171700"/>
            </a:xfrm>
            <a:prstGeom prst="pie">
              <a:avLst>
                <a:gd name="adj1" fmla="val 0"/>
                <a:gd name="adj2" fmla="val 10800000"/>
              </a:avLst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9" name="Group 52"/>
            <p:cNvGrpSpPr/>
            <p:nvPr/>
          </p:nvGrpSpPr>
          <p:grpSpPr>
            <a:xfrm>
              <a:off x="685798" y="0"/>
              <a:ext cx="8001004" cy="6855714"/>
              <a:chOff x="685798" y="0"/>
              <a:chExt cx="8001004" cy="6855714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685798" y="5880101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590800" y="5181600"/>
                <a:ext cx="914400" cy="914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38200" y="57912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362200" y="59436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76400" y="56261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81200" y="5334000"/>
                <a:ext cx="355600" cy="3556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943100" y="55626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362200" y="50292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009900" y="4419600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971800" y="46482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314700" y="4724400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619500" y="50292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3843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505200" y="52578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295400" y="56642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447800" y="5511800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6002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352800" y="5943600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8" name="Freeform 27"/>
              <p:cNvSpPr/>
              <p:nvPr/>
            </p:nvSpPr>
            <p:spPr>
              <a:xfrm flipV="1">
                <a:off x="5486400" y="0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9" name="Oval 28"/>
              <p:cNvSpPr/>
              <p:nvPr/>
            </p:nvSpPr>
            <p:spPr>
              <a:xfrm flipV="1">
                <a:off x="7391402" y="759714"/>
                <a:ext cx="914400" cy="9144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0" name="Oval 29"/>
              <p:cNvSpPr/>
              <p:nvPr/>
            </p:nvSpPr>
            <p:spPr>
              <a:xfrm flipV="1">
                <a:off x="5638802" y="6073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 flipV="1">
                <a:off x="7162802" y="1501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 flipV="1">
                <a:off x="6477002" y="7724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 flipV="1">
                <a:off x="6781802" y="11661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4" name="Oval 33"/>
              <p:cNvSpPr/>
              <p:nvPr/>
            </p:nvSpPr>
            <p:spPr>
              <a:xfrm flipV="1">
                <a:off x="6743702" y="8613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5" name="Oval 34"/>
              <p:cNvSpPr/>
              <p:nvPr/>
            </p:nvSpPr>
            <p:spPr>
              <a:xfrm flipV="1">
                <a:off x="7162802" y="10645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 flipV="1">
                <a:off x="7810502" y="20805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7" name="Oval 36"/>
              <p:cNvSpPr/>
              <p:nvPr/>
            </p:nvSpPr>
            <p:spPr>
              <a:xfrm flipV="1">
                <a:off x="7772402" y="17757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8" name="Oval 37"/>
              <p:cNvSpPr/>
              <p:nvPr/>
            </p:nvSpPr>
            <p:spPr>
              <a:xfrm flipV="1">
                <a:off x="8115302" y="1928114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 flipV="1">
                <a:off x="8420102" y="16233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0" name="Oval 39"/>
              <p:cNvSpPr/>
              <p:nvPr/>
            </p:nvSpPr>
            <p:spPr>
              <a:xfrm flipV="1">
                <a:off x="61849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1" name="Oval 40"/>
              <p:cNvSpPr/>
              <p:nvPr/>
            </p:nvSpPr>
            <p:spPr>
              <a:xfrm flipV="1">
                <a:off x="8305802" y="13947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2" name="Oval 41"/>
              <p:cNvSpPr/>
              <p:nvPr/>
            </p:nvSpPr>
            <p:spPr>
              <a:xfrm flipV="1">
                <a:off x="6096002" y="10645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 flipV="1">
                <a:off x="6248402" y="12169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 flipV="1">
                <a:off x="64008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5" name="Oval 44"/>
              <p:cNvSpPr/>
              <p:nvPr/>
            </p:nvSpPr>
            <p:spPr>
              <a:xfrm flipV="1">
                <a:off x="8153402" y="378714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46" name="Oval 45"/>
          <p:cNvSpPr/>
          <p:nvPr/>
        </p:nvSpPr>
        <p:spPr>
          <a:xfrm>
            <a:off x="86360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8788400" y="6589059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89408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3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4" name="Picture Placeholder 2"/>
          <p:cNvSpPr>
            <a:spLocks noGrp="1"/>
          </p:cNvSpPr>
          <p:nvPr>
            <p:ph type="pic" idx="1"/>
          </p:nvPr>
        </p:nvSpPr>
        <p:spPr>
          <a:xfrm>
            <a:off x="5638800" y="838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3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2" name="Picture Placeholder 2"/>
          <p:cNvSpPr>
            <a:spLocks noGrp="1"/>
          </p:cNvSpPr>
          <p:nvPr>
            <p:ph type="pic" idx="1"/>
          </p:nvPr>
        </p:nvSpPr>
        <p:spPr>
          <a:xfrm>
            <a:off x="5715000" y="76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Picture Placeholder 2"/>
          <p:cNvSpPr>
            <a:spLocks noGrp="1"/>
          </p:cNvSpPr>
          <p:nvPr>
            <p:ph type="pic" idx="14"/>
          </p:nvPr>
        </p:nvSpPr>
        <p:spPr>
          <a:xfrm>
            <a:off x="2667000" y="3810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4592782" y="2133600"/>
            <a:ext cx="3865418" cy="4172197"/>
            <a:chOff x="0" y="0"/>
            <a:chExt cx="1600200" cy="17272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3" name="Group 32"/>
          <p:cNvGrpSpPr/>
          <p:nvPr/>
        </p:nvGrpSpPr>
        <p:grpSpPr>
          <a:xfrm>
            <a:off x="609600" y="990600"/>
            <a:ext cx="1179761" cy="1356814"/>
            <a:chOff x="266700" y="914400"/>
            <a:chExt cx="1179761" cy="1356814"/>
          </a:xfrm>
        </p:grpSpPr>
        <p:sp>
          <p:nvSpPr>
            <p:cNvPr id="23" name="Oval 22"/>
            <p:cNvSpPr/>
            <p:nvPr/>
          </p:nvSpPr>
          <p:spPr>
            <a:xfrm>
              <a:off x="555812" y="1380565"/>
              <a:ext cx="890649" cy="8906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 flipV="1">
              <a:off x="304800" y="121920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7" name="Oval 26"/>
            <p:cNvSpPr/>
            <p:nvPr/>
          </p:nvSpPr>
          <p:spPr>
            <a:xfrm flipV="1">
              <a:off x="266700" y="914400"/>
              <a:ext cx="431800" cy="4318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 flipV="1">
              <a:off x="609600" y="1066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4400" y="2590800"/>
            <a:ext cx="1905000" cy="1905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7086600" cy="1472184"/>
          </a:xfrm>
        </p:spPr>
        <p:txBody>
          <a:bodyPr anchor="ctr" anchorCtr="0">
            <a:normAutofit/>
          </a:bodyPr>
          <a:lstStyle>
            <a:lvl1pPr algn="l">
              <a:defRPr sz="3600" b="0" cap="none" baseline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953" y="17526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buFont typeface="Wingdings" pitchFamily="2" charset="2"/>
              <a:buChar char="l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6200000">
            <a:off x="-870003" y="31472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1755648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16200000">
            <a:off x="3259278" y="37568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2359152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2130552" cy="3044952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vert="horz" lIns="91440" tIns="45720" rIns="91440" bIns="45720" rtlCol="0" anchor="b">
            <a:no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22"/>
          <p:cNvGrpSpPr/>
          <p:nvPr/>
        </p:nvGrpSpPr>
        <p:grpSpPr>
          <a:xfrm>
            <a:off x="4695702" y="2133600"/>
            <a:ext cx="4448298" cy="4018808"/>
            <a:chOff x="4695702" y="2133600"/>
            <a:chExt cx="4448298" cy="4018808"/>
          </a:xfrm>
        </p:grpSpPr>
        <p:sp>
          <p:nvSpPr>
            <p:cNvPr id="10" name="Oval 9"/>
            <p:cNvSpPr/>
            <p:nvPr/>
          </p:nvSpPr>
          <p:spPr>
            <a:xfrm>
              <a:off x="4695702" y="5048003"/>
              <a:ext cx="1104405" cy="110440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7065818" y="4572000"/>
              <a:ext cx="858982" cy="858982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339938" y="489461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693725" y="3048000"/>
              <a:ext cx="1840675" cy="184067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7916883" y="2133600"/>
              <a:ext cx="858982" cy="858982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7824849" y="268580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8653153" y="2869870"/>
              <a:ext cx="490847" cy="490847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552210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6781800" y="5562600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6705600" y="5181600"/>
              <a:ext cx="306779" cy="30677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7073735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927847"/>
            <a:ext cx="4114800" cy="4114800"/>
          </a:xfr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45720" tIns="9144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17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645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902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5" name="Oval 24"/>
          <p:cNvSpPr/>
          <p:nvPr/>
        </p:nvSpPr>
        <p:spPr>
          <a:xfrm>
            <a:off x="3886200" y="5638800"/>
            <a:ext cx="304800" cy="304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645152"/>
            <a:ext cx="2514600" cy="1600200"/>
          </a:xfrm>
          <a:solidFill>
            <a:schemeClr val="tx2">
              <a:alpha val="20000"/>
            </a:schemeClr>
          </a:solidFill>
          <a:ln>
            <a:noFill/>
          </a:ln>
        </p:spPr>
        <p:txBody>
          <a:bodyPr vert="horz" lIns="0" tIns="45720" rIns="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26" name="Oval 25"/>
          <p:cNvSpPr/>
          <p:nvPr/>
        </p:nvSpPr>
        <p:spPr>
          <a:xfrm>
            <a:off x="3319153" y="5147953"/>
            <a:ext cx="186047" cy="186047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225024" y="5103129"/>
            <a:ext cx="186047" cy="186047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2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685800"/>
            <a:ext cx="4572000" cy="45720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901952"/>
            <a:ext cx="6629400" cy="4224528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1824"/>
            <a:ext cx="2895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9" name="Oval 58"/>
          <p:cNvSpPr/>
          <p:nvPr/>
        </p:nvSpPr>
        <p:spPr>
          <a:xfrm>
            <a:off x="685800" y="152400"/>
            <a:ext cx="914400" cy="9144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381000" y="1206500"/>
            <a:ext cx="457200" cy="457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3" name="Oval 62"/>
          <p:cNvSpPr/>
          <p:nvPr/>
        </p:nvSpPr>
        <p:spPr>
          <a:xfrm>
            <a:off x="685800" y="914400"/>
            <a:ext cx="355600" cy="355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7700" y="11430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457200" y="0"/>
            <a:ext cx="762000" cy="762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6" name="Oval 65"/>
          <p:cNvSpPr/>
          <p:nvPr/>
        </p:nvSpPr>
        <p:spPr>
          <a:xfrm>
            <a:off x="1714500" y="0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7" name="Oval 66"/>
          <p:cNvSpPr/>
          <p:nvPr/>
        </p:nvSpPr>
        <p:spPr>
          <a:xfrm>
            <a:off x="1676400" y="2286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019300" y="304800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28700" y="15240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0" name="Oval 69"/>
          <p:cNvSpPr/>
          <p:nvPr/>
        </p:nvSpPr>
        <p:spPr>
          <a:xfrm>
            <a:off x="889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1" name="Oval 70"/>
          <p:cNvSpPr/>
          <p:nvPr/>
        </p:nvSpPr>
        <p:spPr>
          <a:xfrm>
            <a:off x="914400" y="17526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2" name="Oval 71"/>
          <p:cNvSpPr/>
          <p:nvPr/>
        </p:nvSpPr>
        <p:spPr>
          <a:xfrm>
            <a:off x="0" y="12446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3" name="Oval 72"/>
          <p:cNvSpPr/>
          <p:nvPr/>
        </p:nvSpPr>
        <p:spPr>
          <a:xfrm>
            <a:off x="152400" y="1092200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3048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7" name="Oval 76"/>
          <p:cNvSpPr/>
          <p:nvPr/>
        </p:nvSpPr>
        <p:spPr>
          <a:xfrm rot="6197586" flipV="1">
            <a:off x="7932464" y="5568366"/>
            <a:ext cx="914400" cy="9144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0" name="Oval 79"/>
          <p:cNvSpPr/>
          <p:nvPr/>
        </p:nvSpPr>
        <p:spPr>
          <a:xfrm rot="6197586" flipV="1">
            <a:off x="8633992" y="4734233"/>
            <a:ext cx="4572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Oval 80"/>
          <p:cNvSpPr/>
          <p:nvPr/>
        </p:nvSpPr>
        <p:spPr>
          <a:xfrm rot="6197586" flipV="1">
            <a:off x="8292676" y="4953384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2" name="Oval 81"/>
          <p:cNvSpPr/>
          <p:nvPr/>
        </p:nvSpPr>
        <p:spPr>
          <a:xfrm rot="6197586" flipV="1">
            <a:off x="8514131" y="4976607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3" name="Oval 82"/>
          <p:cNvSpPr/>
          <p:nvPr/>
        </p:nvSpPr>
        <p:spPr>
          <a:xfrm rot="6197586" flipV="1">
            <a:off x="7856272" y="5295370"/>
            <a:ext cx="762000" cy="762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Oval 83"/>
          <p:cNvSpPr/>
          <p:nvPr/>
        </p:nvSpPr>
        <p:spPr>
          <a:xfrm rot="6197586" flipV="1">
            <a:off x="199818" y="5914818"/>
            <a:ext cx="216774" cy="216774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5" name="Oval 84"/>
          <p:cNvSpPr/>
          <p:nvPr/>
        </p:nvSpPr>
        <p:spPr>
          <a:xfrm rot="6197586" flipV="1">
            <a:off x="7387699" y="5767494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6" name="Oval 85"/>
          <p:cNvSpPr/>
          <p:nvPr/>
        </p:nvSpPr>
        <p:spPr>
          <a:xfrm rot="6197586" flipV="1">
            <a:off x="7412357" y="6095509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7" name="Oval 86"/>
          <p:cNvSpPr/>
          <p:nvPr/>
        </p:nvSpPr>
        <p:spPr>
          <a:xfrm rot="6197586" flipV="1">
            <a:off x="7638907" y="6462226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8" name="Oval 87"/>
          <p:cNvSpPr/>
          <p:nvPr/>
        </p:nvSpPr>
        <p:spPr>
          <a:xfrm rot="6197586" flipV="1">
            <a:off x="8607584" y="43843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9" name="Oval 88"/>
          <p:cNvSpPr/>
          <p:nvPr/>
        </p:nvSpPr>
        <p:spPr>
          <a:xfrm rot="6197586" flipV="1">
            <a:off x="7887663" y="6403551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0" name="Oval 89"/>
          <p:cNvSpPr/>
          <p:nvPr/>
        </p:nvSpPr>
        <p:spPr>
          <a:xfrm rot="6197586" flipV="1">
            <a:off x="8801061" y="4338664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1" name="Oval 90"/>
          <p:cNvSpPr/>
          <p:nvPr/>
        </p:nvSpPr>
        <p:spPr>
          <a:xfrm rot="6197586" flipV="1">
            <a:off x="8617702" y="445193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 rot="6197586" flipV="1">
            <a:off x="8557941" y="4594415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5" name="Oval 94"/>
          <p:cNvSpPr/>
          <p:nvPr/>
        </p:nvSpPr>
        <p:spPr>
          <a:xfrm rot="6197586" flipV="1">
            <a:off x="243115" y="6241508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6" name="Oval 95"/>
          <p:cNvSpPr/>
          <p:nvPr/>
        </p:nvSpPr>
        <p:spPr>
          <a:xfrm rot="6197586" flipV="1">
            <a:off x="436592" y="6195872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 rot="6197586" flipV="1">
            <a:off x="253233" y="6309147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Oval 97"/>
          <p:cNvSpPr/>
          <p:nvPr/>
        </p:nvSpPr>
        <p:spPr>
          <a:xfrm rot="6197586" flipV="1">
            <a:off x="193472" y="6451623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200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14350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0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089025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ts val="1000"/>
        </a:spcBef>
        <a:buFont typeface="Wingdings" pitchFamily="2" charset="2"/>
        <a:buChar char="l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12" Type="http://schemas.openxmlformats.org/officeDocument/2006/relationships/image" Target="../media/image12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11" Type="http://schemas.openxmlformats.org/officeDocument/2006/relationships/image" Target="../media/image11.gif"/><Relationship Id="rId5" Type="http://schemas.openxmlformats.org/officeDocument/2006/relationships/image" Target="../media/image5.gif"/><Relationship Id="rId10" Type="http://schemas.openxmlformats.org/officeDocument/2006/relationships/image" Target="../media/image10.wm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3.pn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12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89;&#1074;&#1077;&#1090;&#1080;&#1082;%207\3%20&#1082;&#1083;&#1072;&#1089;&#1089;\03_-_Urok_4-1_-_Upr._5.mp3" TargetMode="External"/><Relationship Id="rId6" Type="http://schemas.openxmlformats.org/officeDocument/2006/relationships/image" Target="../media/image16.jpeg"/><Relationship Id="rId11" Type="http://schemas.openxmlformats.org/officeDocument/2006/relationships/image" Target="../media/image21.jpeg"/><Relationship Id="rId5" Type="http://schemas.openxmlformats.org/officeDocument/2006/relationships/image" Target="../media/image15.jpeg"/><Relationship Id="rId10" Type="http://schemas.openxmlformats.org/officeDocument/2006/relationships/image" Target="../media/image20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89;&#1074;&#1077;&#1090;&#1080;&#1082;%207\3%20&#1082;&#1083;&#1072;&#1089;&#1089;\07_-_Urok_4-3_-_Upr._2.mp3" TargetMode="External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3438" y="928669"/>
            <a:ext cx="3929090" cy="107157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de-DE" sz="20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Heute ist der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de-DE" sz="2000" dirty="0" smtClean="0">
                <a:solidFill>
                  <a:schemeClr val="bg2">
                    <a:lumMod val="50000"/>
                  </a:schemeClr>
                </a:solidFill>
              </a:rPr>
              <a:t>5</a:t>
            </a:r>
            <a:r>
              <a:rPr lang="de-DE" sz="20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.Januar</a:t>
            </a:r>
            <a:br>
              <a:rPr lang="de-DE" sz="20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Mittwoch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2786058"/>
            <a:ext cx="7072362" cy="3214710"/>
          </a:xfr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de-DE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Mein Klassenzimmer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E:\класс и комната\1128855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4048120" cy="26717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42918"/>
            <a:ext cx="8643998" cy="5483562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Hier ist ein Klassenzimmer.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Es ist nicht besonders groß, aber hell.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Links ist das Fenster.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Rechts ist die Tür.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An den Fenster stehen Blumen.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Vorn am Fenster stehen ein Tisch und ein Stuhl.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Im Klassenzimmer sind drei Fenster und viele Blumen.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Rechts an der Tür steht ein Schrank.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Im Schrank sind viele Bücher und Hefte.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4600" y="609600"/>
            <a:ext cx="6629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 sz="8800" dirty="0" smtClean="0">
                <a:solidFill>
                  <a:srgbClr val="FFC000"/>
                </a:solidFill>
                <a:latin typeface="Comic Sans MS" pitchFamily="66" charset="0"/>
              </a:rPr>
              <a:t>Danke</a:t>
            </a:r>
            <a:endParaRPr lang="ru-RU" sz="880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pic>
        <p:nvPicPr>
          <p:cNvPr id="7172" name="Picture 3"/>
          <p:cNvPicPr>
            <a:picLocks noGrp="1" noChangeAspect="1" noChangeArrowheads="1" noCro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3108" y="1643050"/>
            <a:ext cx="4214842" cy="2571768"/>
          </a:xfrm>
          <a:noFill/>
        </p:spPr>
      </p:pic>
      <p:sp>
        <p:nvSpPr>
          <p:cNvPr id="7171" name="AutoShape 2" descr="http://fine-femina.ru/wp-content/uploads/2011/08/a833660936ab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09600"/>
            <a:ext cx="4143404" cy="11763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Was machen wir</a:t>
            </a:r>
            <a:br>
              <a:rPr lang="de-D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de-DE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der Schule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857364"/>
            <a:ext cx="6572296" cy="464347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dirty="0" smtClean="0">
                <a:solidFill>
                  <a:schemeClr val="bg2">
                    <a:lumMod val="75000"/>
                  </a:schemeClr>
                </a:solidFill>
                <a:effectLst/>
              </a:rPr>
              <a:t>Wir lesen     und wir schreiben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dirty="0" smtClean="0">
                <a:solidFill>
                  <a:schemeClr val="bg2">
                    <a:lumMod val="75000"/>
                  </a:schemeClr>
                </a:solidFill>
                <a:effectLst/>
              </a:rPr>
              <a:t>Wir rechnen      und wir malen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dirty="0" smtClean="0">
                <a:solidFill>
                  <a:schemeClr val="bg2">
                    <a:lumMod val="75000"/>
                  </a:schemeClr>
                </a:solidFill>
                <a:effectLst/>
              </a:rPr>
              <a:t>Wir turnen     und wir singen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dirty="0" smtClean="0">
                <a:solidFill>
                  <a:schemeClr val="bg2">
                    <a:lumMod val="75000"/>
                  </a:schemeClr>
                </a:solidFill>
                <a:effectLst/>
              </a:rPr>
              <a:t>Wir laufen    und wir springen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dirty="0" smtClean="0">
                <a:solidFill>
                  <a:schemeClr val="bg2">
                    <a:lumMod val="75000"/>
                  </a:schemeClr>
                </a:solidFill>
                <a:effectLst/>
              </a:rPr>
              <a:t>Wir spielen     und wir lachen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2400" dirty="0" smtClean="0">
                <a:solidFill>
                  <a:schemeClr val="bg2">
                    <a:lumMod val="75000"/>
                  </a:schemeClr>
                </a:solidFill>
                <a:effectLst/>
              </a:rPr>
              <a:t>Was wir nicht alles machen</a:t>
            </a:r>
            <a:r>
              <a:rPr lang="ru-RU" sz="2400" dirty="0" smtClean="0">
                <a:solidFill>
                  <a:schemeClr val="bg2">
                    <a:lumMod val="75000"/>
                  </a:schemeClr>
                </a:solidFill>
                <a:effectLst/>
              </a:rPr>
              <a:t>!</a:t>
            </a:r>
            <a:endParaRPr lang="ru-RU" sz="2400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  <p:pic>
        <p:nvPicPr>
          <p:cNvPr id="2050" name="Picture 2" descr="E:\класс и комната\1128856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14291"/>
            <a:ext cx="3762368" cy="2286016"/>
          </a:xfrm>
          <a:prstGeom prst="rect">
            <a:avLst/>
          </a:prstGeom>
          <a:noFill/>
        </p:spPr>
      </p:pic>
      <p:pic>
        <p:nvPicPr>
          <p:cNvPr id="5" name="Picture 2" descr="K:\Светик\анимация\коты и анима\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786190"/>
            <a:ext cx="280985" cy="400048"/>
          </a:xfrm>
          <a:prstGeom prst="rect">
            <a:avLst/>
          </a:prstGeom>
          <a:noFill/>
        </p:spPr>
      </p:pic>
      <p:pic>
        <p:nvPicPr>
          <p:cNvPr id="6" name="Picture 2" descr="K:\Светик\светик4\анимашки\13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2714620"/>
            <a:ext cx="357190" cy="333372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3286124"/>
            <a:ext cx="357190" cy="284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K:\Светик\светик4\анимашки\9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70" y="4286256"/>
            <a:ext cx="285752" cy="428628"/>
          </a:xfrm>
          <a:prstGeom prst="rect">
            <a:avLst/>
          </a:prstGeom>
          <a:noFill/>
          <a:ln w="44450" cap="flat" cmpd="sng" algn="ctr">
            <a:noFill/>
            <a:prstDash val="solid"/>
          </a:ln>
          <a:effectLst/>
        </p:spPr>
      </p:pic>
      <p:pic>
        <p:nvPicPr>
          <p:cNvPr id="10" name="Picture 5" descr="K:\Светик\светик4\анимашки\14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02" y="3286124"/>
            <a:ext cx="357190" cy="333364"/>
          </a:xfrm>
          <a:prstGeom prst="rect">
            <a:avLst/>
          </a:prstGeom>
          <a:noFill/>
        </p:spPr>
      </p:pic>
      <p:pic>
        <p:nvPicPr>
          <p:cNvPr id="11" name="Picture 33" descr="C:\коты\c32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28926" y="3857628"/>
            <a:ext cx="285752" cy="285752"/>
          </a:xfrm>
          <a:prstGeom prst="rect">
            <a:avLst/>
          </a:prstGeom>
          <a:noFill/>
        </p:spPr>
      </p:pic>
      <p:pic>
        <p:nvPicPr>
          <p:cNvPr id="12" name="Picture 4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86050" y="4286256"/>
            <a:ext cx="34289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K:\Светик\анимация\Организатор клипов (Microsoft)\Организатор клипов (Microsoft)\j0398129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15008" y="2714620"/>
            <a:ext cx="285752" cy="357190"/>
          </a:xfrm>
          <a:prstGeom prst="rect">
            <a:avLst/>
          </a:prstGeom>
          <a:noFill/>
        </p:spPr>
      </p:pic>
      <p:pic>
        <p:nvPicPr>
          <p:cNvPr id="14" name="Picture 23" descr="2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00364" y="4857760"/>
            <a:ext cx="285752" cy="35719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2053" name="Picture 5" descr="M:\2011-09 (сен)\48590b5088d5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429256" y="4929198"/>
            <a:ext cx="400049" cy="285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5000660" cy="5715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Mein Klassenzimmer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1714488"/>
            <a:ext cx="150019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Der Schrank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3286124"/>
            <a:ext cx="1495922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Das Fenster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1736" y="5500702"/>
            <a:ext cx="114646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Der Stuhl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2066" y="5500702"/>
            <a:ext cx="170591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Die Schulbank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572264" y="3357562"/>
            <a:ext cx="1078244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Die Tafel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5140" y="2000240"/>
            <a:ext cx="122661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Die Wand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0496" y="1785926"/>
            <a:ext cx="124264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Der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Tisch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>
            <a:off x="2285984" y="2214554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>
            <a:off x="2500298" y="342900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143240" y="4500570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4893471" y="4536289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5643570" y="3571876"/>
            <a:ext cx="785818" cy="101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5357818" y="2214554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6200000" flipV="1">
            <a:off x="4321967" y="2607463"/>
            <a:ext cx="500066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1285860"/>
            <a:ext cx="71438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5500702"/>
            <a:ext cx="714380" cy="4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5286388"/>
            <a:ext cx="428629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68" y="3071810"/>
            <a:ext cx="1928810" cy="1128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" name="TextBox 25"/>
          <p:cNvSpPr txBox="1"/>
          <p:nvPr/>
        </p:nvSpPr>
        <p:spPr>
          <a:xfrm>
            <a:off x="6429388" y="4357694"/>
            <a:ext cx="93711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Die Tür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5500694" y="4071942"/>
            <a:ext cx="1000132" cy="184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071538" y="4214818"/>
            <a:ext cx="1495922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Die Blumen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rot="10800000" flipV="1">
            <a:off x="2714612" y="3929066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00958" y="4286256"/>
            <a:ext cx="427009" cy="8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282" y="3071810"/>
            <a:ext cx="498447" cy="5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10" y="1643050"/>
            <a:ext cx="641323" cy="6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8148" y="2857496"/>
            <a:ext cx="768366" cy="498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72396" y="1285860"/>
            <a:ext cx="857256" cy="581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596" y="4714884"/>
            <a:ext cx="642942" cy="6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03_-_Urok_4-1_-_Upr._5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3" cstate="print"/>
          <a:stretch>
            <a:fillRect/>
          </a:stretch>
        </p:blipFill>
        <p:spPr>
          <a:xfrm>
            <a:off x="8358214" y="28572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8125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5000660" cy="85725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Mein Klassenzimmer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500306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00166" y="1714488"/>
            <a:ext cx="1500198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Der Schrank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3286124"/>
            <a:ext cx="1495922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Das Fenster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1736" y="5500702"/>
            <a:ext cx="1146468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Der Stuhl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2066" y="5500702"/>
            <a:ext cx="1705916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Die Schulbank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572264" y="3357562"/>
            <a:ext cx="1078244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Die Tafel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5140" y="2000240"/>
            <a:ext cx="1226618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Die Wand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43372" y="1500174"/>
            <a:ext cx="1242648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Der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Tisch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>
            <a:off x="2285984" y="2214554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>
            <a:off x="2500298" y="342900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7" idx="0"/>
          </p:cNvCxnSpPr>
          <p:nvPr/>
        </p:nvCxnSpPr>
        <p:spPr>
          <a:xfrm rot="5400000">
            <a:off x="2572601" y="4715749"/>
            <a:ext cx="1357322" cy="212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4893471" y="4607727"/>
            <a:ext cx="114300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9" idx="1"/>
          </p:cNvCxnSpPr>
          <p:nvPr/>
        </p:nvCxnSpPr>
        <p:spPr>
          <a:xfrm>
            <a:off x="5572132" y="3357562"/>
            <a:ext cx="1000132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5357818" y="2214554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 flipH="1" flipV="1">
            <a:off x="3214678" y="2214554"/>
            <a:ext cx="164307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4282" y="500042"/>
            <a:ext cx="272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Links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ist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Vorn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ist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der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Mitte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ist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…</a:t>
            </a:r>
            <a:endParaRPr lang="de-DE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5000660" cy="8572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Mein Klassenzimmer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2428868"/>
            <a:ext cx="357190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857224" y="3286124"/>
            <a:ext cx="149592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Das Fenster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5500702"/>
            <a:ext cx="157163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Viele Stühle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2066" y="5500702"/>
            <a:ext cx="1832553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/>
              <a:t>Die Schulbänke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14810" y="1357298"/>
            <a:ext cx="107824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Die Tafel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5140" y="2000240"/>
            <a:ext cx="122661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Die Wand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57290" y="1714488"/>
            <a:ext cx="1762021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Der Lehrertisch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2536017" y="4464851"/>
            <a:ext cx="1143008" cy="785818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6200000" flipH="1">
            <a:off x="4714876" y="4429132"/>
            <a:ext cx="1357322" cy="642942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V="1">
            <a:off x="4464843" y="2250273"/>
            <a:ext cx="857256" cy="71438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5643570" y="2357430"/>
            <a:ext cx="1214446" cy="571504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2714612" y="2143116"/>
            <a:ext cx="2214578" cy="1285884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2500298" y="3000372"/>
            <a:ext cx="571504" cy="428628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29454" y="3500438"/>
            <a:ext cx="93711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Die Tür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6143636" y="3143248"/>
            <a:ext cx="642942" cy="500066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85720" y="500042"/>
            <a:ext cx="27146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Links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ist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Vorn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ist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Rechts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ist</a:t>
            </a:r>
            <a:r>
              <a:rPr lang="en-US" smtClean="0">
                <a:solidFill>
                  <a:schemeClr val="accent2">
                    <a:lumMod val="50000"/>
                  </a:schemeClr>
                </a:solidFill>
              </a:rPr>
              <a:t>…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der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Mitte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ist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…</a:t>
            </a:r>
            <a:endParaRPr lang="de-DE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09600"/>
            <a:ext cx="5214974" cy="1143000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Mein Klassenzimmer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429684" cy="571504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Mein Klassenzimmer ist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Die Wände sind….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Rechts ist…..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Links sind…..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Auf den Fenstern stehen….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Vorn ist die ……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 der Klasse stehen viele…..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Hinten ist …..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 dem Schrank stehen viele……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Die Lehrerin sitzt am…..</a:t>
            </a:r>
          </a:p>
          <a:p>
            <a:pPr>
              <a:spcBef>
                <a:spcPts val="0"/>
              </a:spcBef>
              <a:buNone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________________________________</a:t>
            </a:r>
          </a:p>
          <a:p>
            <a:pPr algn="ctr">
              <a:spcBef>
                <a:spcPts val="0"/>
              </a:spcBef>
              <a:buNone/>
            </a:pPr>
            <a:r>
              <a:rPr lang="de-DE" sz="3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Blumen, die Fenster, Tisch, die Tür, groß und hell, weiß, die Tafel, Schulbänke, Bücher,     der Schrank, </a:t>
            </a:r>
          </a:p>
          <a:p>
            <a:pPr>
              <a:spcBef>
                <a:spcPts val="0"/>
              </a:spcBef>
              <a:buNone/>
            </a:pPr>
            <a:endParaRPr lang="de-DE" sz="3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de-DE" sz="3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endParaRPr lang="ru-RU" dirty="0"/>
          </a:p>
        </p:txBody>
      </p:sp>
      <p:pic>
        <p:nvPicPr>
          <p:cNvPr id="4" name="Picture 2" descr="D:\Фото\Школа\DSCN08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28604"/>
            <a:ext cx="2286016" cy="1500198"/>
          </a:xfrm>
          <a:prstGeom prst="rect">
            <a:avLst/>
          </a:prstGeom>
          <a:noFill/>
          <a:ln w="44450" cap="flat" cmpd="sng" algn="ctr">
            <a:noFill/>
            <a:prstDash val="soli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85728"/>
            <a:ext cx="4857784" cy="10001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4800" b="1" dirty="0" smtClean="0">
                <a:solidFill>
                  <a:srgbClr val="FFC000"/>
                </a:solidFill>
                <a:latin typeface="+mn-lt"/>
              </a:rPr>
              <a:t>Die Spielecke</a:t>
            </a:r>
            <a:endParaRPr lang="ru-RU" sz="4800" b="1" dirty="0">
              <a:solidFill>
                <a:srgbClr val="FFC000"/>
              </a:solidFill>
              <a:latin typeface="+mn-lt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1500174"/>
            <a:ext cx="428625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71472" y="2143116"/>
            <a:ext cx="251383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Ein Tisch zum basteln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928934"/>
            <a:ext cx="250033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Spielzeug Domino, Lego, Memory, Lego, Autos, Puppen.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0694" y="5000636"/>
            <a:ext cx="256833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Eine Ecke zum Spielen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4643446"/>
            <a:ext cx="418255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Ein Computertisch mit dem Computer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488" y="5357826"/>
            <a:ext cx="93968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Bücher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07_-_Urok_4-3_-_Upr._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429652" y="21429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18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285875"/>
            <a:ext cx="9001156" cy="484028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de-DE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Die Ausstellung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     - выставка</a:t>
            </a:r>
            <a:endParaRPr lang="de-DE" sz="2400" b="1" dirty="0" smtClean="0">
              <a:solidFill>
                <a:schemeClr val="accent2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de-DE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Der Computertisch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 – компьютерный стол</a:t>
            </a:r>
            <a:endParaRPr lang="de-DE" sz="2400" b="1" dirty="0" smtClean="0">
              <a:solidFill>
                <a:schemeClr val="accent2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de-DE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Ordnung machen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    – наводить порядок</a:t>
            </a:r>
            <a:endParaRPr lang="de-DE" sz="2400" b="1" dirty="0" smtClean="0">
              <a:solidFill>
                <a:schemeClr val="accent2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de-DE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Die Gäste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           - гости</a:t>
            </a:r>
            <a:endParaRPr lang="de-DE" sz="2400" b="1" dirty="0" smtClean="0">
              <a:solidFill>
                <a:schemeClr val="accent2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de-DE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Am Computer spielen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– играть на компьютере</a:t>
            </a:r>
            <a:endParaRPr lang="de-DE" sz="2400" b="1" dirty="0" smtClean="0">
              <a:solidFill>
                <a:schemeClr val="accent2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de-DE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Das Spielzeug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       - игрушки</a:t>
            </a:r>
            <a:endParaRPr lang="de-DE" sz="2400" b="1" dirty="0" smtClean="0">
              <a:solidFill>
                <a:schemeClr val="accent2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de-DE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Der Tisch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           - стол</a:t>
            </a:r>
            <a:endParaRPr lang="de-DE" sz="2400" b="1" dirty="0" smtClean="0">
              <a:solidFill>
                <a:schemeClr val="accent2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de-DE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Die Bücher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          - книги</a:t>
            </a:r>
            <a:endParaRPr lang="de-DE" sz="2400" b="1" dirty="0" smtClean="0">
              <a:solidFill>
                <a:schemeClr val="accent2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de-DE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Die Rechenspiele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      игры на счет</a:t>
            </a:r>
            <a:endParaRPr lang="de-DE" sz="2400" b="1" dirty="0" smtClean="0">
              <a:solidFill>
                <a:schemeClr val="accent2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ts val="0"/>
              </a:spcBef>
            </a:pPr>
            <a:endParaRPr lang="de-DE" b="1" dirty="0" smtClean="0">
              <a:solidFill>
                <a:schemeClr val="accent2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642910" y="500042"/>
            <a:ext cx="7858180" cy="5626438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Hier ist ein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Klassenzimmer.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Es ist nicht besonders groß, aber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hell.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Links ist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das Fenster</a:t>
            </a: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Rechts ist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die Tür</a:t>
            </a: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An den Fenster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stehen Blumen</a:t>
            </a: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Vorn am Fenster stehen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ein Tisch </a:t>
            </a: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und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ein Stuhl</a:t>
            </a: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Im Klassenzimmer sind drei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Fenster</a:t>
            </a: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 und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viele Blumen.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Rechts an der Tür steht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ein</a:t>
            </a: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Schrank.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Im Schrank sind viele </a:t>
            </a:r>
            <a:r>
              <a:rPr lang="de-DE" sz="2400" u="sng" dirty="0" smtClean="0">
                <a:solidFill>
                  <a:schemeClr val="tx2">
                    <a:lumMod val="10000"/>
                  </a:schemeClr>
                </a:solidFill>
              </a:rPr>
              <a:t>Bücher </a:t>
            </a:r>
            <a:r>
              <a:rPr lang="de-DE" sz="2400" dirty="0" smtClean="0">
                <a:solidFill>
                  <a:schemeClr val="tx2">
                    <a:lumMod val="10000"/>
                  </a:schemeClr>
                </a:solidFill>
              </a:rPr>
              <a:t>und Hefte.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endParaRPr lang="de-DE" sz="24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bbles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Bubbles">
      <a:majorFont>
        <a:latin typeface="Impact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mic Sans M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80000"/>
                <a:satMod val="125000"/>
              </a:schemeClr>
            </a:gs>
            <a:gs pos="100000">
              <a:schemeClr val="phClr">
                <a:tint val="100000"/>
                <a:satMod val="125000"/>
                <a:lumOff val="40000"/>
                <a:lumMod val="100000"/>
              </a:schemeClr>
            </a:gs>
          </a:gsLst>
          <a:lin ang="7800000" scaled="1"/>
        </a:gradFill>
        <a:gradFill rotWithShape="1">
          <a:gsLst>
            <a:gs pos="0">
              <a:schemeClr val="phClr">
                <a:shade val="95000"/>
                <a:lumMod val="95000"/>
              </a:schemeClr>
            </a:gs>
            <a:gs pos="60000">
              <a:schemeClr val="phClr">
                <a:satMod val="125000"/>
                <a:lumOff val="10000"/>
                <a:lumMod val="100000"/>
              </a:schemeClr>
            </a:gs>
            <a:gs pos="100000">
              <a:schemeClr val="phClr">
                <a:shade val="95000"/>
                <a:satMod val="135000"/>
                <a:lumOff val="50000"/>
                <a:lumMod val="100000"/>
              </a:schemeClr>
            </a:gs>
          </a:gsLst>
          <a:lin ang="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391</Words>
  <Application>Microsoft Office PowerPoint</Application>
  <PresentationFormat>Экран (4:3)</PresentationFormat>
  <Paragraphs>90</Paragraphs>
  <Slides>11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Bubbles</vt:lpstr>
      <vt:lpstr>Heute ist der 25.Januar Mittwoch</vt:lpstr>
      <vt:lpstr>Was machen wir  in der Schule</vt:lpstr>
      <vt:lpstr>Mein Klassenzimmer</vt:lpstr>
      <vt:lpstr>Mein Klassenzimmer</vt:lpstr>
      <vt:lpstr>Mein Klassenzimmer</vt:lpstr>
      <vt:lpstr>Mein Klassenzimmer</vt:lpstr>
      <vt:lpstr>Die Spielecke</vt:lpstr>
      <vt:lpstr>Слайд 8</vt:lpstr>
      <vt:lpstr>Слайд 9</vt:lpstr>
      <vt:lpstr>Слайд 10</vt:lpstr>
      <vt:lpstr>Danke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43</cp:revision>
  <dcterms:modified xsi:type="dcterms:W3CDTF">2014-04-28T09:56:12Z</dcterms:modified>
</cp:coreProperties>
</file>